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3" r:id="rId4"/>
    <p:sldId id="261" r:id="rId5"/>
    <p:sldId id="265" r:id="rId6"/>
    <p:sldId id="269" r:id="rId7"/>
    <p:sldId id="266" r:id="rId8"/>
    <p:sldId id="277" r:id="rId9"/>
    <p:sldId id="264" r:id="rId10"/>
    <p:sldId id="258" r:id="rId11"/>
    <p:sldId id="259" r:id="rId12"/>
    <p:sldId id="257" r:id="rId13"/>
    <p:sldId id="262" r:id="rId14"/>
    <p:sldId id="270" r:id="rId15"/>
    <p:sldId id="272" r:id="rId16"/>
    <p:sldId id="275" r:id="rId17"/>
    <p:sldId id="273" r:id="rId18"/>
    <p:sldId id="280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20" autoAdjust="0"/>
  </p:normalViewPr>
  <p:slideViewPr>
    <p:cSldViewPr>
      <p:cViewPr varScale="1">
        <p:scale>
          <a:sx n="57" d="100"/>
          <a:sy n="57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D74A-29FB-441F-A308-99B81DD45C3F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1A0F-6E3A-46CD-A522-571934F40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662B-E493-4FD9-BA30-FA31E7FB5ED3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6B619-AD84-4864-9594-DB477C47E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 introduces </a:t>
            </a:r>
            <a:r>
              <a:rPr lang="en-US" dirty="0" smtClean="0"/>
              <a:t>topic </a:t>
            </a:r>
            <a:r>
              <a:rPr lang="en-US" dirty="0" smtClean="0"/>
              <a:t>and tells the story of the family goat that was fed by sticking hands down the mouth-- as the persuading moment for getting her involved with this—talks about </a:t>
            </a:r>
            <a:r>
              <a:rPr lang="en-US" dirty="0" smtClean="0"/>
              <a:t>the </a:t>
            </a:r>
            <a:r>
              <a:rPr lang="en-US" dirty="0" smtClean="0"/>
              <a:t>challenge of the targeted </a:t>
            </a:r>
            <a:r>
              <a:rPr lang="en-US" dirty="0" smtClean="0"/>
              <a:t>areas very globally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  </a:t>
            </a:r>
            <a:r>
              <a:rPr lang="en-US" dirty="0" smtClean="0"/>
              <a:t>Vaccination rates specifically in kids (13%)  Rates in dogs: 50% (estimated)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Sharon; re-states importance of the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  Note</a:t>
            </a:r>
            <a:r>
              <a:rPr lang="en-US" dirty="0" smtClean="0"/>
              <a:t>:  2</a:t>
            </a:r>
            <a:r>
              <a:rPr lang="en-US" baseline="30000" dirty="0" smtClean="0"/>
              <a:t>nd</a:t>
            </a:r>
            <a:r>
              <a:rPr lang="en-US" dirty="0" smtClean="0"/>
              <a:t> place float in Boatnick; banner use; Jackson presentation to public health board on </a:t>
            </a:r>
            <a:r>
              <a:rPr lang="en-US" dirty="0" smtClean="0"/>
              <a:t>6/13/11; JPR and Rogue TV Community Cable Television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Jackson/Sharon—continues to talk about ideas to make this broadly known in the community—mentions column  </a:t>
            </a:r>
            <a:r>
              <a:rPr lang="en-US" dirty="0" smtClean="0"/>
              <a:t>found on a website about vaccinating pets against rabies. Reference the importance of getting public attention.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Jackson—special emphasis on the number of vaccinations given; insert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Sharon:  Mention Health Advisory Board appointment, OSU regionalization, role of on-campus faculty, reference the falls proposal and the Local ME report acknowledge Dr Debess again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Sharon starts and sets stage for presentation/info sources….turns it over to Jackson who reference statistics on slide briefly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talks about rabies for the next three slides—but fairly quickly so we can spend the most time on local activities and be available to answer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(possibility of some picture inserts)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</a:t>
            </a:r>
            <a:r>
              <a:rPr lang="en-US" dirty="0" smtClean="0"/>
              <a:t>discuses </a:t>
            </a:r>
            <a:r>
              <a:rPr lang="en-US" dirty="0" smtClean="0"/>
              <a:t>bats as common carriers. Focus on bats as not ‘all bad”  Note: Pix is big eared </a:t>
            </a:r>
            <a:r>
              <a:rPr lang="en-US" dirty="0" err="1" smtClean="0"/>
              <a:t>townsend-fledermaus</a:t>
            </a:r>
            <a:r>
              <a:rPr lang="en-US" dirty="0" smtClean="0"/>
              <a:t> bat  (just for fun!)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  Talk about when </a:t>
            </a:r>
            <a:r>
              <a:rPr lang="en-US" dirty="0" smtClean="0"/>
              <a:t>the change went from stomach </a:t>
            </a:r>
            <a:r>
              <a:rPr lang="en-US" dirty="0" smtClean="0"/>
              <a:t>vaccinations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Jackson: Update data talks </a:t>
            </a:r>
            <a:r>
              <a:rPr lang="en-US" sz="1200" dirty="0" smtClean="0"/>
              <a:t>about the local challenge. </a:t>
            </a:r>
            <a:r>
              <a:rPr lang="en-US" sz="1200" dirty="0" smtClean="0"/>
              <a:t>Map?  Cases </a:t>
            </a:r>
            <a:r>
              <a:rPr lang="en-US" sz="1200" dirty="0" smtClean="0"/>
              <a:t>identified: (10 foxes, 1 coyote and a family goat? ) </a:t>
            </a:r>
            <a:r>
              <a:rPr lang="en-US" dirty="0" smtClean="0"/>
              <a:t>Discuss possibility of animals feeding on hibernating bats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Sharon—tell a Jo County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619-AD84-4864-9594-DB477C47ED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7A9A1-C51F-4F32-B452-D8F8AD7E2F6E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B5658-AD21-4894-A1D5-69F2B929E7A6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71A4B-9D52-4BBC-8EE2-72AE54D891F8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B20C0-52D9-4C64-A44E-04EB87B08B94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A7448-E2FE-4125-B491-02DA08D764CD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0C802-3AF8-43DA-AA8C-DAC400D9F286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1B254-FBEE-4420-946B-98095FEC39F2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2D7BC-F862-47B9-838D-AB3787B5B275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AABE-88D3-461C-B9E4-A298B0619A5E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8068-34EC-4131-BDCF-39F4896A4489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BBECF-5ABF-4A5F-B44D-8972D4219D37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499993-ABE1-435C-B435-8CE41640A3AB}" type="datetime1">
              <a:rPr lang="en-US" smtClean="0"/>
              <a:t>10/7/2011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C87210-C108-4AEF-A450-8682AB1DD1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Don’t Let Rabies</a:t>
            </a:r>
            <a:br>
              <a:rPr lang="en-US" sz="6000" dirty="0" smtClean="0"/>
            </a:br>
            <a:r>
              <a:rPr lang="en-US" sz="6000" dirty="0" smtClean="0"/>
              <a:t>Get Your Goat!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871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collaboration between Jackson and Josephine County Public Health, Oregon State University </a:t>
            </a:r>
            <a:r>
              <a:rPr lang="en-US" dirty="0" smtClean="0"/>
              <a:t>Public </a:t>
            </a:r>
            <a:r>
              <a:rPr lang="en-US" dirty="0" smtClean="0"/>
              <a:t>Health and Human Sciences and Oregon State University Extension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real threat…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41116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583776" cy="381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Unvaccinated animals are present in eastern Josephine County and western Jackson County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Wild and domesticated animals reside in close proximity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184" y="2362200"/>
            <a:ext cx="41750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not your ordinary public </a:t>
            </a:r>
            <a:r>
              <a:rPr lang="en-US" smtClean="0"/>
              <a:t>health problem…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Independently-oriented, “off the grid” Oregonians live in the  densely wooded areas of southern Oregon and are suspicious of and resistant to government interventions of any kind</a:t>
            </a:r>
          </a:p>
          <a:p>
            <a:endParaRPr lang="en-US" dirty="0" smtClean="0"/>
          </a:p>
          <a:p>
            <a:r>
              <a:rPr lang="en-US" dirty="0" smtClean="0"/>
              <a:t>Many do not to  vaccinate their children--or their animals …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3352800" cy="175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do we </a:t>
            </a:r>
            <a:r>
              <a:rPr lang="en-US" dirty="0" smtClean="0"/>
              <a:t>have impact?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u="sng" dirty="0" smtClean="0"/>
              <a:t>Project Goals: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Educate the community; reduce the increasing potential for the spread of rabies through informational and educational campaigns</a:t>
            </a:r>
          </a:p>
          <a:p>
            <a:endParaRPr lang="en-US" sz="3600" dirty="0" smtClean="0"/>
          </a:p>
          <a:p>
            <a:r>
              <a:rPr lang="en-US" sz="3600" dirty="0" smtClean="0"/>
              <a:t>Actively encourage the vaccination of domestic animals; provide opportunities for low/no cost vaccinations </a:t>
            </a:r>
          </a:p>
          <a:p>
            <a:endParaRPr lang="en-US" sz="3600" dirty="0" smtClean="0"/>
          </a:p>
          <a:p>
            <a:r>
              <a:rPr lang="en-US" sz="3600" dirty="0" smtClean="0"/>
              <a:t>Assess the degree of continuing problem with a reluctant-to-vaccinate public </a:t>
            </a:r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057648" cy="5184648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200" b="1" u="sng" dirty="0" smtClean="0"/>
              <a:t>The Plan</a:t>
            </a:r>
            <a:r>
              <a:rPr lang="en-US" sz="4200" b="1" dirty="0" smtClean="0"/>
              <a:t>: </a:t>
            </a:r>
          </a:p>
          <a:p>
            <a:pPr>
              <a:buNone/>
            </a:pPr>
            <a:endParaRPr lang="en-US" sz="4200" b="1" dirty="0" smtClean="0"/>
          </a:p>
          <a:p>
            <a:r>
              <a:rPr lang="en-US" sz="4200" dirty="0" smtClean="0"/>
              <a:t>Increase rabies awareness using classic public health practice and community-based engagement</a:t>
            </a:r>
          </a:p>
          <a:p>
            <a:pPr>
              <a:buNone/>
            </a:pPr>
            <a:r>
              <a:rPr lang="en-US" sz="4200" dirty="0" smtClean="0"/>
              <a:t>    </a:t>
            </a:r>
          </a:p>
          <a:p>
            <a:r>
              <a:rPr lang="en-US" sz="4200" dirty="0" smtClean="0"/>
              <a:t>Develop an educational campaign focused on the critical importance of vaccinating dogs, cats, goats etc </a:t>
            </a:r>
          </a:p>
          <a:p>
            <a:endParaRPr lang="en-US" sz="4200" dirty="0" smtClean="0"/>
          </a:p>
          <a:p>
            <a:r>
              <a:rPr lang="en-US" sz="4200" dirty="0" smtClean="0"/>
              <a:t>Hold low-cost vaccination clinics in Cave Junction, Selma and the Applegate area to vaccinate at-risk animals</a:t>
            </a:r>
          </a:p>
          <a:p>
            <a:endParaRPr lang="en-US" sz="4200" dirty="0" smtClean="0"/>
          </a:p>
          <a:p>
            <a:endParaRPr lang="en-US" sz="4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5360" y="838200"/>
            <a:ext cx="3931920" cy="50292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Engage 4-H youth in reaching out to youth and families in targeted rural areas; use social media</a:t>
            </a:r>
          </a:p>
          <a:p>
            <a:endParaRPr lang="en-US" sz="2000" dirty="0" smtClean="0"/>
          </a:p>
          <a:p>
            <a:r>
              <a:rPr lang="en-US" sz="2000" dirty="0" smtClean="0"/>
              <a:t>Involve 4-H youth in surveying fair goers to assess the percentage of vaccinated animals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498848"/>
          </a:xfrm>
        </p:spPr>
        <p:txBody>
          <a:bodyPr>
            <a:normAutofit fontScale="92500" lnSpcReduction="10000"/>
          </a:bodyPr>
          <a:lstStyle/>
          <a:p>
            <a:endParaRPr lang="en-US" u="sng" dirty="0" smtClean="0"/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sz="3100" b="1" u="sng" dirty="0" smtClean="0"/>
              <a:t>Objective</a:t>
            </a:r>
            <a:r>
              <a:rPr lang="en-US" sz="3100" b="1" dirty="0" smtClean="0"/>
              <a:t>:</a:t>
            </a:r>
          </a:p>
          <a:p>
            <a:pPr>
              <a:buNone/>
            </a:pPr>
            <a:r>
              <a:rPr lang="en-US" sz="3100" b="1" dirty="0" smtClean="0"/>
              <a:t>  </a:t>
            </a:r>
            <a:r>
              <a:rPr lang="en-US" sz="3100" b="1" dirty="0" smtClean="0"/>
              <a:t>Increase </a:t>
            </a:r>
            <a:r>
              <a:rPr lang="en-US" sz="3100" b="1" dirty="0" smtClean="0"/>
              <a:t>rabies awareness using classic public health practice and community-based approaches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03224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Progress:</a:t>
            </a: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“Award-winning” presence at early summer community events</a:t>
            </a:r>
          </a:p>
          <a:p>
            <a:endParaRPr lang="en-US" dirty="0" smtClean="0"/>
          </a:p>
          <a:p>
            <a:r>
              <a:rPr lang="en-US" dirty="0" smtClean="0"/>
              <a:t>“Speakers </a:t>
            </a:r>
            <a:r>
              <a:rPr lang="en-US" dirty="0" smtClean="0"/>
              <a:t>Bureau” launched</a:t>
            </a:r>
          </a:p>
          <a:p>
            <a:endParaRPr lang="en-US" dirty="0" smtClean="0"/>
          </a:p>
          <a:p>
            <a:r>
              <a:rPr lang="en-US" dirty="0" smtClean="0"/>
              <a:t>Television</a:t>
            </a:r>
            <a:r>
              <a:rPr lang="en-US" dirty="0" smtClean="0"/>
              <a:t> and radio programs aired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777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Don’t let rabies get your….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/>
              <a:t>Objective: </a:t>
            </a:r>
          </a:p>
          <a:p>
            <a:pPr>
              <a:buNone/>
            </a:pPr>
            <a:r>
              <a:rPr lang="en-US" sz="2600" b="1" dirty="0" smtClean="0"/>
              <a:t>   Develop a provocative  educational campaign focused on the critical importance of vaccinating dogs, cats, goats and other family pets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840847"/>
            <a:ext cx="2895600" cy="38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200" b="1" dirty="0" smtClean="0"/>
              <a:t>  </a:t>
            </a:r>
          </a:p>
          <a:p>
            <a:pPr>
              <a:buNone/>
            </a:pPr>
            <a:r>
              <a:rPr lang="en-US" sz="2200" b="1" dirty="0" smtClean="0"/>
              <a:t>   </a:t>
            </a:r>
            <a:r>
              <a:rPr lang="en-US" sz="2400" b="1" u="sng" dirty="0" smtClean="0"/>
              <a:t>Objectives: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E</a:t>
            </a:r>
            <a:r>
              <a:rPr lang="en-US" sz="2400" b="1" dirty="0" smtClean="0"/>
              <a:t>ngage </a:t>
            </a:r>
            <a:r>
              <a:rPr lang="en-US" sz="2400" b="1" dirty="0" smtClean="0"/>
              <a:t>4-H youth in reaching out to youth and families in targeted rural areas; use social media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Involve 4-H youth in surveying fair goers to assess the percentage of vaccinated animals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184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u="sng" dirty="0" smtClean="0"/>
              <a:t>Progress to date:</a:t>
            </a:r>
            <a:r>
              <a:rPr lang="en-US" b="1" u="sng" dirty="0" smtClean="0"/>
              <a:t> </a:t>
            </a:r>
            <a:endParaRPr lang="en-US" b="1" dirty="0" smtClean="0"/>
          </a:p>
          <a:p>
            <a:r>
              <a:rPr lang="en-US" dirty="0" smtClean="0"/>
              <a:t>Justin </a:t>
            </a:r>
            <a:r>
              <a:rPr lang="en-US" dirty="0" smtClean="0"/>
              <a:t>Beiber </a:t>
            </a:r>
            <a:r>
              <a:rPr lang="en-US" dirty="0" err="1" smtClean="0"/>
              <a:t>UTube</a:t>
            </a:r>
            <a:r>
              <a:rPr lang="en-US" dirty="0" smtClean="0"/>
              <a:t> </a:t>
            </a:r>
            <a:r>
              <a:rPr lang="en-US" dirty="0" smtClean="0"/>
              <a:t>identified; Face book </a:t>
            </a:r>
            <a:r>
              <a:rPr lang="en-US" dirty="0" smtClean="0"/>
              <a:t>and Twitter postings readied</a:t>
            </a:r>
          </a:p>
          <a:p>
            <a:endParaRPr lang="en-US" dirty="0" smtClean="0"/>
          </a:p>
          <a:p>
            <a:r>
              <a:rPr lang="en-US" dirty="0" smtClean="0"/>
              <a:t>“Don’t Let Rabies Get Your Goat” </a:t>
            </a:r>
            <a:r>
              <a:rPr lang="en-US" dirty="0" smtClean="0"/>
              <a:t>T-shirts become a ‘hot’ item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4-H youth involved in county fair surveys; findings reinforce this as a public health issue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3800" dirty="0" smtClean="0"/>
              <a:t>   </a:t>
            </a:r>
            <a:r>
              <a:rPr lang="en-US" sz="3800" b="1" u="sng" dirty="0" smtClean="0"/>
              <a:t>Objective</a:t>
            </a:r>
            <a:r>
              <a:rPr lang="en-US" sz="3800" b="1" dirty="0" smtClean="0"/>
              <a:t>: </a:t>
            </a:r>
          </a:p>
          <a:p>
            <a:pPr>
              <a:buNone/>
            </a:pPr>
            <a:r>
              <a:rPr lang="en-US" sz="3800" b="1" dirty="0" smtClean="0"/>
              <a:t>   Hold low-cost vaccination clinics in Cave Junction/Selma area and the Applegate area to vaccinate at-risk animals</a:t>
            </a:r>
          </a:p>
          <a:p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337048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u="sng" dirty="0" smtClean="0"/>
              <a:t>Progress to date: </a:t>
            </a:r>
          </a:p>
          <a:p>
            <a:r>
              <a:rPr lang="en-US" sz="2800" dirty="0" smtClean="0"/>
              <a:t>Field clinic </a:t>
            </a:r>
            <a:r>
              <a:rPr lang="en-US" sz="2800" dirty="0" smtClean="0"/>
              <a:t>sites </a:t>
            </a:r>
            <a:r>
              <a:rPr lang="en-US" sz="2800" dirty="0" smtClean="0"/>
              <a:t>identified</a:t>
            </a:r>
          </a:p>
          <a:p>
            <a:endParaRPr lang="en-US" sz="2800" dirty="0" smtClean="0"/>
          </a:p>
          <a:p>
            <a:r>
              <a:rPr lang="en-US" sz="2800" dirty="0" smtClean="0"/>
              <a:t>Participating  veterinarians identified</a:t>
            </a:r>
          </a:p>
          <a:p>
            <a:endParaRPr lang="en-US" sz="2800" dirty="0" smtClean="0"/>
          </a:p>
          <a:p>
            <a:r>
              <a:rPr lang="en-US" sz="2800" dirty="0" smtClean="0"/>
              <a:t>Donated vaccine </a:t>
            </a:r>
            <a:r>
              <a:rPr lang="en-US" sz="2800" dirty="0" smtClean="0"/>
              <a:t>obtained; State veterinarian </a:t>
            </a:r>
            <a:r>
              <a:rPr lang="en-US" sz="2800" dirty="0" smtClean="0"/>
              <a:t>actively involved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Vet </a:t>
            </a:r>
            <a:r>
              <a:rPr lang="en-US" sz="2800" dirty="0" smtClean="0"/>
              <a:t>students willing to assist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Clinic dates </a:t>
            </a:r>
            <a:r>
              <a:rPr lang="en-US" sz="2800" dirty="0" smtClean="0"/>
              <a:t>scheduled and six clinics held </a:t>
            </a:r>
            <a:r>
              <a:rPr lang="en-US" sz="2800" u="sng" dirty="0" smtClean="0"/>
              <a:t>in each county during the summer months</a:t>
            </a:r>
          </a:p>
          <a:p>
            <a:endParaRPr lang="en-US" sz="2800" dirty="0" smtClean="0"/>
          </a:p>
          <a:p>
            <a:r>
              <a:rPr lang="en-US" sz="2800" b="1" dirty="0" smtClean="0"/>
              <a:t>1, 121 vaccinations given!!</a:t>
            </a:r>
            <a:endParaRPr lang="en-US" sz="2800" b="1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900" dirty="0" smtClean="0"/>
              <a:t>Additional Benefits: </a:t>
            </a:r>
            <a:endParaRPr lang="en-US" sz="590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64776" cy="3886200"/>
          </a:xfrm>
        </p:spPr>
        <p:txBody>
          <a:bodyPr>
            <a:noAutofit/>
          </a:bodyPr>
          <a:lstStyle/>
          <a:p>
            <a:r>
              <a:rPr lang="en-US" dirty="0" smtClean="0"/>
              <a:t>Cross-program affiliations identified</a:t>
            </a:r>
          </a:p>
          <a:p>
            <a:endParaRPr lang="en-US" dirty="0" smtClean="0"/>
          </a:p>
          <a:p>
            <a:r>
              <a:rPr lang="en-US" dirty="0" smtClean="0"/>
              <a:t>Partnerships on other public health issues actively considered</a:t>
            </a:r>
          </a:p>
          <a:p>
            <a:endParaRPr lang="en-US" dirty="0" smtClean="0"/>
          </a:p>
          <a:p>
            <a:r>
              <a:rPr lang="en-US" dirty="0" smtClean="0"/>
              <a:t>Availability of on-campus expertise affirmed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Role/impact of state veterinarian reinforced</a:t>
            </a:r>
          </a:p>
          <a:p>
            <a:endParaRPr lang="en-US" dirty="0" smtClean="0"/>
          </a:p>
          <a:p>
            <a:r>
              <a:rPr lang="en-US" dirty="0" smtClean="0"/>
              <a:t>Potential for more </a:t>
            </a:r>
            <a:r>
              <a:rPr lang="en-US" dirty="0" smtClean="0"/>
              <a:t>cross-county 4-H educational activities </a:t>
            </a:r>
            <a:r>
              <a:rPr lang="en-US" dirty="0" smtClean="0"/>
              <a:t>realized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Team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7224" y="762000"/>
            <a:ext cx="3931920" cy="49530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Mark Orndoff, Jackson County Health and Human Services Director  </a:t>
            </a:r>
          </a:p>
          <a:p>
            <a:endParaRPr lang="en-US" sz="1600" dirty="0" smtClean="0"/>
          </a:p>
          <a:p>
            <a:r>
              <a:rPr lang="en-US" sz="1600" dirty="0" smtClean="0"/>
              <a:t>Belle Shepherd, Jackson County Health and Human Services Manager</a:t>
            </a:r>
          </a:p>
          <a:p>
            <a:endParaRPr lang="en-US" sz="1600" dirty="0" smtClean="0"/>
          </a:p>
          <a:p>
            <a:r>
              <a:rPr lang="en-US" sz="1600" dirty="0" smtClean="0"/>
              <a:t>Jim Shames, Jackson and Josephine County Medical Director </a:t>
            </a:r>
          </a:p>
          <a:p>
            <a:endParaRPr lang="en-US" sz="1600" dirty="0" smtClean="0"/>
          </a:p>
          <a:p>
            <a:r>
              <a:rPr lang="en-US" sz="1600" dirty="0" smtClean="0"/>
              <a:t>Jackson Baures, Jackson County Environmental Health Manager</a:t>
            </a:r>
          </a:p>
          <a:p>
            <a:endParaRPr lang="en-US" sz="1600" dirty="0" smtClean="0"/>
          </a:p>
          <a:p>
            <a:r>
              <a:rPr lang="en-US" sz="1600" dirty="0" smtClean="0"/>
              <a:t>Diane Hoover, Josephine County Public Health Administrator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52169" y="533400"/>
            <a:ext cx="3931920" cy="5029200"/>
          </a:xfrm>
        </p:spPr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700" dirty="0" smtClean="0"/>
              <a:t>Sharon Johnson, Associate Professor, Oregon State University Extension Service</a:t>
            </a:r>
          </a:p>
          <a:p>
            <a:endParaRPr lang="en-US" sz="1700" dirty="0" smtClean="0"/>
          </a:p>
          <a:p>
            <a:r>
              <a:rPr lang="en-US" sz="1700" dirty="0" smtClean="0"/>
              <a:t>Chris Names, Josephine County 4-H Agent</a:t>
            </a:r>
          </a:p>
          <a:p>
            <a:endParaRPr lang="en-US" sz="1700" dirty="0" smtClean="0"/>
          </a:p>
          <a:p>
            <a:r>
              <a:rPr lang="en-US" sz="1700" dirty="0" smtClean="0"/>
              <a:t>Anne Manlove, Jackson County </a:t>
            </a:r>
          </a:p>
          <a:p>
            <a:pPr>
              <a:buNone/>
            </a:pPr>
            <a:r>
              <a:rPr lang="en-US" sz="1700" dirty="0" smtClean="0"/>
              <a:t>     4-H Agent </a:t>
            </a:r>
          </a:p>
          <a:p>
            <a:endParaRPr lang="en-US" sz="1700" dirty="0" smtClean="0"/>
          </a:p>
          <a:p>
            <a:r>
              <a:rPr lang="en-US" sz="1700" dirty="0" smtClean="0"/>
              <a:t>Emilio Debess, State Veterinarian </a:t>
            </a:r>
          </a:p>
          <a:p>
            <a:endParaRPr lang="en-US" sz="1700" dirty="0" smtClean="0"/>
          </a:p>
          <a:p>
            <a:r>
              <a:rPr lang="en-US" sz="1700" dirty="0" smtClean="0"/>
              <a:t>Victor Bovbjerg, OSU on-campus faculty </a:t>
            </a:r>
          </a:p>
          <a:p>
            <a:endParaRPr lang="en-US" sz="1700" dirty="0" smtClean="0"/>
          </a:p>
          <a:p>
            <a:r>
              <a:rPr lang="en-US" sz="1700" dirty="0" smtClean="0"/>
              <a:t>Aurora Villarroel, OSU on-campus faculty</a:t>
            </a:r>
          </a:p>
          <a:p>
            <a:endParaRPr lang="en-US" sz="17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060322" cy="47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“</a:t>
            </a:r>
            <a:r>
              <a:rPr lang="en-US" sz="3200" dirty="0" smtClean="0"/>
              <a:t>You don’t hear much about people and pets getting rabies…let’s keep it that way.”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Rabies is a public health problem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03648"/>
          </a:xfrm>
        </p:spPr>
        <p:txBody>
          <a:bodyPr>
            <a:normAutofit fontScale="55000" lnSpcReduction="20000"/>
          </a:bodyPr>
          <a:lstStyle/>
          <a:p>
            <a:endParaRPr lang="en-US" sz="3400" dirty="0" smtClean="0"/>
          </a:p>
          <a:p>
            <a:r>
              <a:rPr lang="en-US" sz="3600" dirty="0" smtClean="0"/>
              <a:t>Rabies is a deadly viral infection spread by infected animals</a:t>
            </a:r>
          </a:p>
          <a:p>
            <a:endParaRPr lang="en-US" sz="3600" dirty="0" smtClean="0"/>
          </a:p>
          <a:p>
            <a:r>
              <a:rPr lang="en-US" sz="3600" dirty="0" smtClean="0"/>
              <a:t>Over 7,000 cases of animal rabies are reported to the Centers for Disease Control (CDC) annually</a:t>
            </a:r>
          </a:p>
          <a:p>
            <a:endParaRPr lang="en-US" sz="3600" dirty="0" smtClean="0"/>
          </a:p>
          <a:p>
            <a:r>
              <a:rPr lang="en-US" sz="3600" dirty="0" smtClean="0"/>
              <a:t>Annual human deaths worldwide exceed 55,000; deaths in the U.S have been contained to 3 per year since 1990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803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Sources: Centers for Disease  Control (CDC) April 2011, Jackson County Public Health; U.S. National Library of Medicine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3932003" cy="26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Rabies…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7180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Rabies is most frequently transmitted when a rabid bat bites or is eaten by wild animals (raccoons, skunks, foxes, coyotes) </a:t>
            </a:r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u="sng" dirty="0" smtClean="0"/>
              <a:t>OR</a:t>
            </a:r>
            <a:r>
              <a:rPr lang="en-US" sz="2000" dirty="0" smtClean="0"/>
              <a:t> a rabid bat bites unvaccinated domestic pets and farm animals (dogs, cats—goats etc)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Transmission can also occur when an animal chews on a recently deceased bat 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55" y="1447800"/>
            <a:ext cx="4170966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Rabies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829048" cy="457504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The rabies virus is transmitted by infected saliva through a bite or wound</a:t>
            </a:r>
          </a:p>
          <a:p>
            <a:endParaRPr lang="en-US" sz="1800" dirty="0" smtClean="0"/>
          </a:p>
          <a:p>
            <a:r>
              <a:rPr lang="en-US" sz="1800" dirty="0" smtClean="0"/>
              <a:t>Symptoms can include: reclusive behavior, drooling, anorexia, a startle response to sudden light or noise exposure (“dumb” rabies)</a:t>
            </a:r>
          </a:p>
          <a:p>
            <a:endParaRPr lang="en-US" sz="1800" dirty="0" smtClean="0"/>
          </a:p>
          <a:p>
            <a:r>
              <a:rPr lang="en-US" sz="1800" dirty="0" smtClean="0"/>
              <a:t>Symptoms can include: excitation and marked aggressiveness i.e. biting of objects, animals humans or self (“furious” rabies)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803648"/>
          </a:xfrm>
        </p:spPr>
        <p:txBody>
          <a:bodyPr>
            <a:normAutofit fontScale="25000" lnSpcReduction="20000"/>
          </a:bodyPr>
          <a:lstStyle/>
          <a:p>
            <a:endParaRPr lang="en-US" sz="2000" dirty="0" smtClean="0"/>
          </a:p>
          <a:p>
            <a:endParaRPr lang="en-US" sz="5500" dirty="0" smtClean="0"/>
          </a:p>
          <a:p>
            <a:r>
              <a:rPr lang="en-US" sz="7200" dirty="0" smtClean="0"/>
              <a:t>Salivation is profuse; there is usually a change in vocalizations </a:t>
            </a:r>
          </a:p>
          <a:p>
            <a:endParaRPr lang="en-US" sz="7200" dirty="0" smtClean="0"/>
          </a:p>
          <a:p>
            <a:r>
              <a:rPr lang="en-US" sz="7200" dirty="0" smtClean="0"/>
              <a:t>Wildlife seem to lose their fear of people </a:t>
            </a:r>
          </a:p>
          <a:p>
            <a:endParaRPr lang="en-US" sz="7200" dirty="0" smtClean="0"/>
          </a:p>
          <a:p>
            <a:r>
              <a:rPr lang="en-US" sz="7200" dirty="0" smtClean="0"/>
              <a:t>Central Nervous Symptoms (CNS) involvement includes ascending paralysis, incoordination, convulsions and blindness</a:t>
            </a:r>
          </a:p>
          <a:p>
            <a:endParaRPr lang="en-US" sz="7200" dirty="0" smtClean="0"/>
          </a:p>
          <a:p>
            <a:r>
              <a:rPr lang="en-US" sz="7200" dirty="0" smtClean="0"/>
              <a:t>In humans or animals, the virus spreads from the site of the bite through the spinal  cord to the brain and throughout the rest of the body</a:t>
            </a:r>
          </a:p>
          <a:p>
            <a:endParaRPr lang="en-US" sz="7200" dirty="0" smtClean="0"/>
          </a:p>
          <a:p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   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    </a:t>
            </a:r>
            <a:endParaRPr lang="en-US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the rabies virus...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956048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800" b="1" u="sng" dirty="0" smtClean="0"/>
              <a:t>Here is what happens</a:t>
            </a:r>
            <a:r>
              <a:rPr lang="en-US" sz="3800" b="1" dirty="0" smtClean="0"/>
              <a:t>…</a:t>
            </a:r>
          </a:p>
          <a:p>
            <a:pPr>
              <a:buNone/>
            </a:pPr>
            <a:endParaRPr lang="en-US" sz="3800" b="1" dirty="0" smtClean="0"/>
          </a:p>
          <a:p>
            <a:r>
              <a:rPr lang="en-US" sz="4200" dirty="0" smtClean="0"/>
              <a:t>Infected bat bites fox</a:t>
            </a:r>
          </a:p>
          <a:p>
            <a:endParaRPr lang="en-US" sz="4200" dirty="0" smtClean="0"/>
          </a:p>
          <a:p>
            <a:r>
              <a:rPr lang="en-US" sz="4200" dirty="0" smtClean="0"/>
              <a:t>Virus incubates in the fox’s body for 3-12 weeks; there are no signs of illness</a:t>
            </a:r>
          </a:p>
          <a:p>
            <a:endParaRPr lang="en-US" sz="4200" dirty="0" smtClean="0"/>
          </a:p>
          <a:p>
            <a:r>
              <a:rPr lang="en-US" sz="4200" dirty="0" smtClean="0"/>
              <a:t>Rabies spreads through the nerves to the spinal cord and brain; when it reaches the brain, the fox shows signs of the disease </a:t>
            </a:r>
          </a:p>
          <a:p>
            <a:endParaRPr lang="en-US" sz="4200" dirty="0" smtClean="0"/>
          </a:p>
          <a:p>
            <a:r>
              <a:rPr lang="en-US" sz="4200" dirty="0" smtClean="0"/>
              <a:t>Fox dies within 7 days…</a:t>
            </a:r>
          </a:p>
          <a:p>
            <a:endParaRPr lang="en-US" sz="4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86" y="1143001"/>
            <a:ext cx="3863661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Bats are the most common carriers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727448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200" dirty="0" smtClean="0"/>
              <a:t>80% of human rabies cases acquired in the U.S. are bat-associated strains</a:t>
            </a:r>
          </a:p>
          <a:p>
            <a:endParaRPr lang="en-US" sz="2200" dirty="0" smtClean="0"/>
          </a:p>
          <a:p>
            <a:r>
              <a:rPr lang="en-US" sz="2200" dirty="0" smtClean="0"/>
              <a:t>An actual bat bite is almost invisible</a:t>
            </a:r>
          </a:p>
          <a:p>
            <a:endParaRPr lang="en-US" sz="2200" dirty="0" smtClean="0"/>
          </a:p>
          <a:p>
            <a:r>
              <a:rPr lang="en-US" sz="2200" dirty="0" smtClean="0"/>
              <a:t>The history of a bat bite was documented in only 5% of rabies cases; 60% had bat contact but no known bite or scratch     </a:t>
            </a:r>
            <a:endParaRPr lang="en-US" sz="22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4035117" cy="24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Rabies prevention and 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036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200" b="1" u="sng" dirty="0" smtClean="0"/>
              <a:t>Prevention:</a:t>
            </a:r>
          </a:p>
          <a:p>
            <a:pPr>
              <a:buNone/>
            </a:pPr>
            <a:endParaRPr lang="en-US" sz="3200" b="1" u="sng" dirty="0" smtClean="0"/>
          </a:p>
          <a:p>
            <a:r>
              <a:rPr lang="en-US" sz="3200" dirty="0" smtClean="0"/>
              <a:t>Initial animal vaccination is recommended at age 3 months and again at one or three year intervals</a:t>
            </a:r>
          </a:p>
          <a:p>
            <a:endParaRPr lang="en-US" sz="3200" dirty="0" smtClean="0"/>
          </a:p>
          <a:p>
            <a:r>
              <a:rPr lang="en-US" sz="3200" dirty="0" smtClean="0"/>
              <a:t>Oregon requires vaccination of all dogs; it is estimated about 50% are vaccinated</a:t>
            </a:r>
          </a:p>
          <a:p>
            <a:endParaRPr lang="en-US" sz="3200" dirty="0" smtClean="0"/>
          </a:p>
          <a:p>
            <a:r>
              <a:rPr lang="en-US" sz="3200" dirty="0" smtClean="0"/>
              <a:t>Oregon does not require vaccination of cats 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8036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200" b="1" u="sng" dirty="0" smtClean="0"/>
              <a:t>Treatment: </a:t>
            </a:r>
          </a:p>
          <a:p>
            <a:endParaRPr lang="en-US" sz="3200" dirty="0" smtClean="0"/>
          </a:p>
          <a:p>
            <a:r>
              <a:rPr lang="en-US" sz="3200" dirty="0" smtClean="0"/>
              <a:t>Immediately wash wound with soap and copious amounts of water</a:t>
            </a:r>
          </a:p>
          <a:p>
            <a:endParaRPr lang="en-US" sz="3200" dirty="0" smtClean="0"/>
          </a:p>
          <a:p>
            <a:r>
              <a:rPr lang="en-US" sz="3200" dirty="0" smtClean="0"/>
              <a:t>Administer rabies immune globulin (someone else’s antibodies) immediately</a:t>
            </a:r>
          </a:p>
          <a:p>
            <a:endParaRPr lang="en-US" sz="3200" dirty="0" smtClean="0"/>
          </a:p>
          <a:p>
            <a:r>
              <a:rPr lang="en-US" sz="3200" dirty="0" smtClean="0"/>
              <a:t>Four doses of vaccine on days 3, 7 and 14; injections given in muscle--usually upper arm   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Local challenges…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676648" cy="4956048"/>
          </a:xfrm>
        </p:spPr>
        <p:txBody>
          <a:bodyPr>
            <a:noAutofit/>
          </a:bodyPr>
          <a:lstStyle/>
          <a:p>
            <a:r>
              <a:rPr lang="en-US" sz="2000" dirty="0" smtClean="0"/>
              <a:t>Historically Oregon Health Services has recorded relatively few rabies cases per year </a:t>
            </a:r>
          </a:p>
          <a:p>
            <a:endParaRPr lang="en-US" sz="2000" dirty="0" smtClean="0"/>
          </a:p>
          <a:p>
            <a:r>
              <a:rPr lang="en-US" sz="2000" dirty="0" smtClean="0"/>
              <a:t>In 2000 there were only 8 cases in the entire state</a:t>
            </a:r>
          </a:p>
          <a:p>
            <a:endParaRPr lang="en-US" sz="2000" dirty="0" smtClean="0"/>
          </a:p>
          <a:p>
            <a:r>
              <a:rPr lang="en-US" sz="2000" dirty="0" smtClean="0"/>
              <a:t>Since 2002 there have been 19 reported cases in Jackson County </a:t>
            </a:r>
          </a:p>
          <a:p>
            <a:endParaRPr lang="en-US" sz="2000" dirty="0" smtClean="0"/>
          </a:p>
          <a:p>
            <a:r>
              <a:rPr lang="en-US" sz="2000" dirty="0" smtClean="0"/>
              <a:t>In the last 14 months, Josephine has had 12 cases of rabies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1969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210-C108-4AEF-A450-8682AB1DD1C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625</TotalTime>
  <Words>1455</Words>
  <Application>Microsoft Office PowerPoint</Application>
  <PresentationFormat>On-screen Show (4:3)</PresentationFormat>
  <Paragraphs>288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Don’t Let Rabies Get Your Goat!</vt:lpstr>
      <vt:lpstr>Slide 2</vt:lpstr>
      <vt:lpstr>  Rabies is a public health problem </vt:lpstr>
      <vt:lpstr>Rabies…</vt:lpstr>
      <vt:lpstr>Rabies …</vt:lpstr>
      <vt:lpstr>Path of the rabies virus...</vt:lpstr>
      <vt:lpstr>Bats are the most common carriers</vt:lpstr>
      <vt:lpstr>Rabies prevention and treatment…</vt:lpstr>
      <vt:lpstr>                           Local challenges…</vt:lpstr>
      <vt:lpstr>Defining the problem…</vt:lpstr>
      <vt:lpstr>This is not your ordinary public health problem…</vt:lpstr>
      <vt:lpstr>How do we have impact? </vt:lpstr>
      <vt:lpstr>Slide 13</vt:lpstr>
      <vt:lpstr>Slide 14</vt:lpstr>
      <vt:lpstr> Don’t let rabies get your….</vt:lpstr>
      <vt:lpstr>Slide 16</vt:lpstr>
      <vt:lpstr>Slide 17</vt:lpstr>
      <vt:lpstr>Slide 18</vt:lpstr>
      <vt:lpstr>Slide 19</vt:lpstr>
      <vt:lpstr>Thank You!! 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SJohnson</dc:creator>
  <cp:lastModifiedBy>SJohnson</cp:lastModifiedBy>
  <cp:revision>67</cp:revision>
  <dcterms:created xsi:type="dcterms:W3CDTF">2011-06-09T23:05:58Z</dcterms:created>
  <dcterms:modified xsi:type="dcterms:W3CDTF">2011-10-07T23:35:52Z</dcterms:modified>
</cp:coreProperties>
</file>